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91" d="100"/>
          <a:sy n="91" d="100"/>
        </p:scale>
        <p:origin x="50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D24484-724F-4818-8C0E-8EAC320B0A1C}" type="datetimeFigureOut">
              <a:rPr lang="tr-TR" smtClean="0"/>
              <a:t>13.09.2023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5BFB0F-A7DE-430A-8520-CAAAFAF22B9B}" type="slidenum">
              <a:rPr lang="tr-TR" smtClean="0"/>
              <a:t>‹#›</a:t>
            </a:fld>
            <a:endParaRPr lang="tr-TR"/>
          </a:p>
        </p:txBody>
      </p:sp>
    </p:spTree>
    <p:extLst>
      <p:ext uri="{BB962C8B-B14F-4D97-AF65-F5344CB8AC3E}">
        <p14:creationId xmlns:p14="http://schemas.microsoft.com/office/powerpoint/2010/main" val="3923056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05BFB0F-A7DE-430A-8520-CAAAFAF22B9B}" type="slidenum">
              <a:rPr lang="tr-TR" smtClean="0"/>
              <a:t>1</a:t>
            </a:fld>
            <a:endParaRPr lang="tr-TR"/>
          </a:p>
        </p:txBody>
      </p:sp>
    </p:spTree>
    <p:extLst>
      <p:ext uri="{BB962C8B-B14F-4D97-AF65-F5344CB8AC3E}">
        <p14:creationId xmlns:p14="http://schemas.microsoft.com/office/powerpoint/2010/main" val="2310232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053F046-E8D7-4F2C-83B3-19FE567A3DD5}" type="datetimeFigureOut">
              <a:rPr lang="tr-TR" smtClean="0"/>
              <a:t>13.09.2023</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2228255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053F046-E8D7-4F2C-83B3-19FE567A3DD5}" type="datetimeFigureOut">
              <a:rPr lang="tr-TR" smtClean="0"/>
              <a:t>13.09.2023</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2558546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053F046-E8D7-4F2C-83B3-19FE567A3DD5}" type="datetimeFigureOut">
              <a:rPr lang="tr-TR" smtClean="0"/>
              <a:t>13.09.2023</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9FBF9F-2B22-4745-8C48-AC39A0434F5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0726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053F046-E8D7-4F2C-83B3-19FE567A3DD5}" type="datetimeFigureOut">
              <a:rPr lang="tr-TR" smtClean="0"/>
              <a:t>13.09.2023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501489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053F046-E8D7-4F2C-83B3-19FE567A3DD5}" type="datetimeFigureOut">
              <a:rPr lang="tr-TR" smtClean="0"/>
              <a:t>13.09.2023</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9FBF9F-2B22-4745-8C48-AC39A0434F5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71594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053F046-E8D7-4F2C-83B3-19FE567A3DD5}" type="datetimeFigureOut">
              <a:rPr lang="tr-TR" smtClean="0"/>
              <a:t>13.09.2023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879196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53F046-E8D7-4F2C-83B3-19FE567A3DD5}" type="datetimeFigureOut">
              <a:rPr lang="tr-TR" smtClean="0"/>
              <a:t>13.09.2023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55690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53F046-E8D7-4F2C-83B3-19FE567A3DD5}" type="datetimeFigureOut">
              <a:rPr lang="tr-TR" smtClean="0"/>
              <a:t>13.09.2023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3840871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053F046-E8D7-4F2C-83B3-19FE567A3DD5}" type="datetimeFigureOut">
              <a:rPr lang="tr-TR" smtClean="0"/>
              <a:t>13.09.2023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1152051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053F046-E8D7-4F2C-83B3-19FE567A3DD5}" type="datetimeFigureOut">
              <a:rPr lang="tr-TR" smtClean="0"/>
              <a:t>13.09.2023</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1397629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053F046-E8D7-4F2C-83B3-19FE567A3DD5}" type="datetimeFigureOut">
              <a:rPr lang="tr-TR" smtClean="0"/>
              <a:t>13.09.2023</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2456517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053F046-E8D7-4F2C-83B3-19FE567A3DD5}" type="datetimeFigureOut">
              <a:rPr lang="tr-TR" smtClean="0"/>
              <a:t>13.09.2023</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2115807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053F046-E8D7-4F2C-83B3-19FE567A3DD5}" type="datetimeFigureOut">
              <a:rPr lang="tr-TR" smtClean="0"/>
              <a:t>13.09.2023</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760326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3F046-E8D7-4F2C-83B3-19FE567A3DD5}" type="datetimeFigureOut">
              <a:rPr lang="tr-TR" smtClean="0"/>
              <a:t>13.09.2023</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2381990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053F046-E8D7-4F2C-83B3-19FE567A3DD5}" type="datetimeFigureOut">
              <a:rPr lang="tr-TR" smtClean="0"/>
              <a:t>13.09.2023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249121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053F046-E8D7-4F2C-83B3-19FE567A3DD5}" type="datetimeFigureOut">
              <a:rPr lang="tr-TR" smtClean="0"/>
              <a:t>13.09.2023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9FBF9F-2B22-4745-8C48-AC39A0434F5A}" type="slidenum">
              <a:rPr lang="tr-TR" smtClean="0"/>
              <a:t>‹#›</a:t>
            </a:fld>
            <a:endParaRPr lang="tr-TR"/>
          </a:p>
        </p:txBody>
      </p:sp>
    </p:spTree>
    <p:extLst>
      <p:ext uri="{BB962C8B-B14F-4D97-AF65-F5344CB8AC3E}">
        <p14:creationId xmlns:p14="http://schemas.microsoft.com/office/powerpoint/2010/main" val="1689537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053F046-E8D7-4F2C-83B3-19FE567A3DD5}" type="datetimeFigureOut">
              <a:rPr lang="tr-TR" smtClean="0"/>
              <a:t>13.09.2023</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29FBF9F-2B22-4745-8C48-AC39A0434F5A}" type="slidenum">
              <a:rPr lang="tr-TR" smtClean="0"/>
              <a:t>‹#›</a:t>
            </a:fld>
            <a:endParaRPr lang="tr-TR"/>
          </a:p>
        </p:txBody>
      </p:sp>
    </p:spTree>
    <p:extLst>
      <p:ext uri="{BB962C8B-B14F-4D97-AF65-F5344CB8AC3E}">
        <p14:creationId xmlns:p14="http://schemas.microsoft.com/office/powerpoint/2010/main" val="363631352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a:solidFill>
                  <a:srgbClr val="FF0000"/>
                </a:solidFill>
              </a:rPr>
              <a:t>MESLEK SEÇİMİ SÜRECİNDE AİLENİN ROLÜ</a:t>
            </a:r>
          </a:p>
        </p:txBody>
      </p:sp>
    </p:spTree>
    <p:extLst>
      <p:ext uri="{BB962C8B-B14F-4D97-AF65-F5344CB8AC3E}">
        <p14:creationId xmlns:p14="http://schemas.microsoft.com/office/powerpoint/2010/main" val="1702668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1600" dirty="0">
                <a:solidFill>
                  <a:srgbClr val="000000"/>
                </a:solidFill>
                <a:latin typeface="Calibri" panose="020F0502020204030204" pitchFamily="34" charset="0"/>
              </a:rPr>
              <a:t/>
            </a:r>
            <a:br>
              <a:rPr lang="tr-TR" sz="1600" dirty="0">
                <a:solidFill>
                  <a:srgbClr val="000000"/>
                </a:solidFill>
                <a:latin typeface="Calibri" panose="020F0502020204030204" pitchFamily="34" charset="0"/>
              </a:rPr>
            </a:br>
            <a:r>
              <a:rPr lang="tr-TR" dirty="0">
                <a:solidFill>
                  <a:srgbClr val="FF0000"/>
                </a:solidFill>
                <a:latin typeface="Calibri" panose="020F0502020204030204" pitchFamily="34" charset="0"/>
              </a:rPr>
              <a:t>ÇOCUĞUNUZA YAŞANTI ZENGİNLİĞİ KAZANDIRIN </a:t>
            </a:r>
            <a:endParaRPr lang="tr-TR" dirty="0">
              <a:solidFill>
                <a:srgbClr val="FF0000"/>
              </a:solidFill>
            </a:endParaRPr>
          </a:p>
        </p:txBody>
      </p:sp>
      <p:sp>
        <p:nvSpPr>
          <p:cNvPr id="3" name="İçerik Yer Tutucusu 2"/>
          <p:cNvSpPr>
            <a:spLocks noGrp="1"/>
          </p:cNvSpPr>
          <p:nvPr>
            <p:ph idx="1"/>
          </p:nvPr>
        </p:nvSpPr>
        <p:spPr/>
        <p:txBody>
          <a:bodyPr/>
          <a:lstStyle/>
          <a:p>
            <a:endParaRPr lang="tr-TR" dirty="0"/>
          </a:p>
          <a:p>
            <a:r>
              <a:rPr lang="tr-TR" dirty="0"/>
              <a:t>Çocuğunuzla farklı ortamlarda (ev, oyun alanı, okul, sinema, alışveriş vb.) zaman geçirin, onun değişik etkinlikler yapmasını sağlayın. </a:t>
            </a:r>
          </a:p>
          <a:p>
            <a:r>
              <a:rPr lang="tr-TR" dirty="0"/>
              <a:t>Böylece nelerden hoşlandığını, neyi daha rahat yapabildiğini ve hangi becerilere sahip olduğunu gözleyebilir, hayatında </a:t>
            </a:r>
          </a:p>
          <a:p>
            <a:r>
              <a:rPr lang="tr-TR" dirty="0"/>
              <a:t>yeni ufuklar açmasına ve yenilikler katmasına yardımcı olabilirsiniz. </a:t>
            </a:r>
          </a:p>
          <a:p>
            <a:r>
              <a:rPr lang="tr-TR" dirty="0"/>
              <a:t>Çocuğunuzu dinlerken, izlerken ve onunla sohbet </a:t>
            </a:r>
          </a:p>
          <a:p>
            <a:pPr marL="0" indent="0">
              <a:buNone/>
            </a:pPr>
            <a:r>
              <a:rPr lang="tr-TR" dirty="0"/>
              <a:t>ederken her bireyin birbirinden farklı olduğunu </a:t>
            </a:r>
            <a:r>
              <a:rPr lang="tr-TR" dirty="0" smtClean="0"/>
              <a:t>ve </a:t>
            </a:r>
            <a:r>
              <a:rPr lang="tr-TR" dirty="0"/>
              <a:t>çocuğunuzun içinde bulunduğu gelişim </a:t>
            </a:r>
            <a:r>
              <a:rPr lang="tr-TR" dirty="0" smtClean="0"/>
              <a:t>döneminin </a:t>
            </a:r>
            <a:r>
              <a:rPr lang="tr-TR" dirty="0"/>
              <a:t>özelliklerini de unutmamalısınız. </a:t>
            </a:r>
          </a:p>
        </p:txBody>
      </p:sp>
    </p:spTree>
    <p:extLst>
      <p:ext uri="{BB962C8B-B14F-4D97-AF65-F5344CB8AC3E}">
        <p14:creationId xmlns:p14="http://schemas.microsoft.com/office/powerpoint/2010/main" val="4150278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1600" dirty="0">
                <a:solidFill>
                  <a:srgbClr val="000000"/>
                </a:solidFill>
                <a:latin typeface="Calibri" panose="020F0502020204030204" pitchFamily="34" charset="0"/>
              </a:rPr>
              <a:t/>
            </a:r>
            <a:br>
              <a:rPr lang="tr-TR" sz="1600" dirty="0">
                <a:solidFill>
                  <a:srgbClr val="000000"/>
                </a:solidFill>
                <a:latin typeface="Calibri" panose="020F0502020204030204" pitchFamily="34" charset="0"/>
              </a:rPr>
            </a:br>
            <a:r>
              <a:rPr lang="tr-TR" dirty="0">
                <a:solidFill>
                  <a:srgbClr val="FF0000"/>
                </a:solidFill>
                <a:latin typeface="Calibri" panose="020F0502020204030204" pitchFamily="34" charset="0"/>
              </a:rPr>
              <a:t>MESLEK SEÇİMİNDE BAZI OLUMSUZ ANNE VE BABA TUTUMLARI </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a:t>•Ben olamadım sen olacaksın/olabilirsin” : Eğer böyle bir anlayışınız varsa belki kendi hayal kırıklığınızı çocuğunuza da yaşatıyor olabilirsiniz.</a:t>
            </a:r>
          </a:p>
          <a:p>
            <a:r>
              <a:rPr lang="tr-TR" dirty="0"/>
              <a:t>•“ ……….. çocuğu oldu ama...” : Komşularımızın , </a:t>
            </a:r>
            <a:r>
              <a:rPr lang="tr-TR" dirty="0" err="1"/>
              <a:t>akrabalarımızın,arkadaşlarımızın</a:t>
            </a:r>
            <a:r>
              <a:rPr lang="tr-TR" dirty="0"/>
              <a:t> çocukları ile bizim çocuğumuzun farklı olduğunu kabul </a:t>
            </a:r>
            <a:r>
              <a:rPr lang="tr-TR" dirty="0" err="1" smtClean="0"/>
              <a:t>etmeliyiz.Çocuğumuz</a:t>
            </a:r>
            <a:r>
              <a:rPr lang="tr-TR" dirty="0" smtClean="0"/>
              <a:t> </a:t>
            </a:r>
            <a:r>
              <a:rPr lang="tr-TR" dirty="0"/>
              <a:t>akranları ile rekabet edebilir, </a:t>
            </a:r>
            <a:r>
              <a:rPr lang="tr-TR" dirty="0" smtClean="0"/>
              <a:t>bu onun </a:t>
            </a:r>
            <a:r>
              <a:rPr lang="tr-TR" dirty="0"/>
              <a:t>yaşantısı ancak biz yetişkinler </a:t>
            </a:r>
            <a:r>
              <a:rPr lang="tr-TR" dirty="0" smtClean="0"/>
              <a:t>çevremizle rekabetimizde </a:t>
            </a:r>
            <a:r>
              <a:rPr lang="tr-TR" dirty="0"/>
              <a:t>çocuklarımızı kullanmamalıyız. Bu rekabet çocuğumuzun benlik saygısının düşmesine </a:t>
            </a:r>
            <a:r>
              <a:rPr lang="tr-TR" dirty="0" smtClean="0"/>
              <a:t>neden olabileceği gibi gerçek </a:t>
            </a:r>
            <a:r>
              <a:rPr lang="tr-TR" dirty="0"/>
              <a:t>yeteneklerini ve </a:t>
            </a:r>
            <a:r>
              <a:rPr lang="tr-TR" dirty="0" smtClean="0"/>
              <a:t>kapasitesini ortaya </a:t>
            </a:r>
            <a:r>
              <a:rPr lang="tr-TR" dirty="0"/>
              <a:t>koymasına da engel olabilir.</a:t>
            </a:r>
          </a:p>
        </p:txBody>
      </p:sp>
    </p:spTree>
    <p:extLst>
      <p:ext uri="{BB962C8B-B14F-4D97-AF65-F5344CB8AC3E}">
        <p14:creationId xmlns:p14="http://schemas.microsoft.com/office/powerpoint/2010/main" val="2739171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5427" y="484554"/>
            <a:ext cx="9805988" cy="5330092"/>
          </a:xfrm>
        </p:spPr>
        <p:txBody>
          <a:bodyPr>
            <a:normAutofit/>
          </a:bodyPr>
          <a:lstStyle/>
          <a:p>
            <a:endParaRPr lang="tr-TR" dirty="0"/>
          </a:p>
          <a:p>
            <a:endParaRPr lang="tr-TR" dirty="0"/>
          </a:p>
          <a:p>
            <a:r>
              <a:rPr lang="tr-TR" dirty="0"/>
              <a:t>•Ancak senin gibi bir …….. bu alanı seçer...” : </a:t>
            </a:r>
            <a:r>
              <a:rPr lang="tr-TR" dirty="0" smtClean="0"/>
              <a:t>Çocuğunuzu </a:t>
            </a:r>
            <a:r>
              <a:rPr lang="tr-TR" dirty="0"/>
              <a:t>küçümsemek, değersiz görmek , alay etmenin onun yaşamla mücadelesini zayıflatmanın dışında bir etkisi olmaz. </a:t>
            </a:r>
          </a:p>
          <a:p>
            <a:r>
              <a:rPr lang="tr-TR" dirty="0"/>
              <a:t>•“ Bak kardeşin” : Bak kardeşin ...” diye başlayan </a:t>
            </a:r>
            <a:r>
              <a:rPr lang="tr-TR" dirty="0" smtClean="0"/>
              <a:t>her </a:t>
            </a:r>
            <a:r>
              <a:rPr lang="tr-TR" dirty="0"/>
              <a:t>cümle onların kıskançlığını kışkırtacak, biri bir </a:t>
            </a:r>
            <a:r>
              <a:rPr lang="tr-TR" dirty="0" smtClean="0"/>
              <a:t>süre </a:t>
            </a:r>
            <a:r>
              <a:rPr lang="tr-TR" dirty="0"/>
              <a:t>hep başarılı olurken diğeri sürekli başarısızlığa </a:t>
            </a:r>
            <a:r>
              <a:rPr lang="tr-TR" dirty="0" smtClean="0"/>
              <a:t>doğru </a:t>
            </a:r>
            <a:r>
              <a:rPr lang="tr-TR" dirty="0"/>
              <a:t>sürüklenecek, başarısız olan kendisini </a:t>
            </a:r>
            <a:r>
              <a:rPr lang="tr-TR" dirty="0" smtClean="0"/>
              <a:t>toplamaya </a:t>
            </a:r>
            <a:r>
              <a:rPr lang="tr-TR" dirty="0"/>
              <a:t>başladığında, başarılı olanın birden </a:t>
            </a:r>
            <a:r>
              <a:rPr lang="tr-TR" dirty="0" smtClean="0"/>
              <a:t>başarısının </a:t>
            </a:r>
            <a:r>
              <a:rPr lang="tr-TR" dirty="0"/>
              <a:t>düştüğünü göreceksiniz. </a:t>
            </a:r>
          </a:p>
        </p:txBody>
      </p:sp>
    </p:spTree>
    <p:extLst>
      <p:ext uri="{BB962C8B-B14F-4D97-AF65-F5344CB8AC3E}">
        <p14:creationId xmlns:p14="http://schemas.microsoft.com/office/powerpoint/2010/main" val="205347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29704" y="2172677"/>
            <a:ext cx="8915400" cy="3777622"/>
          </a:xfrm>
        </p:spPr>
        <p:txBody>
          <a:bodyPr/>
          <a:lstStyle/>
          <a:p>
            <a:pPr marL="0" indent="0">
              <a:buNone/>
            </a:pPr>
            <a:r>
              <a:rPr lang="tr-TR" dirty="0" smtClean="0"/>
              <a:t>•Sizin tercihinize  </a:t>
            </a:r>
            <a:r>
              <a:rPr lang="tr-TR" dirty="0"/>
              <a:t>göre değil, çocuğunuza göre tercih yapın. </a:t>
            </a:r>
            <a:r>
              <a:rPr lang="tr-TR" dirty="0" smtClean="0"/>
              <a:t>Çocuklarınızla, beklentilerinize göre belirlenmiş bir mesleğe girmesiyle övünmek </a:t>
            </a:r>
            <a:r>
              <a:rPr lang="tr-TR" dirty="0" err="1" smtClean="0"/>
              <a:t>yerine;kendi</a:t>
            </a:r>
            <a:r>
              <a:rPr lang="tr-TR" dirty="0" smtClean="0"/>
              <a:t> </a:t>
            </a:r>
            <a:r>
              <a:rPr lang="tr-TR" dirty="0"/>
              <a:t>istediği yeri seçmelerine destek olmanın daha önemli olduğunu unutmayın</a:t>
            </a:r>
          </a:p>
          <a:p>
            <a:pPr marL="0" indent="0">
              <a:buNone/>
            </a:pPr>
            <a:r>
              <a:rPr lang="tr-TR" dirty="0" smtClean="0"/>
              <a:t>•Size göre doğru olan şey  </a:t>
            </a:r>
            <a:r>
              <a:rPr lang="tr-TR" dirty="0"/>
              <a:t>çocuğunuza uymayabilir.</a:t>
            </a:r>
          </a:p>
          <a:p>
            <a:pPr marL="0" indent="0">
              <a:buNone/>
            </a:pPr>
            <a:r>
              <a:rPr lang="tr-TR" dirty="0"/>
              <a:t>• </a:t>
            </a:r>
            <a:r>
              <a:rPr lang="tr-TR" dirty="0" smtClean="0"/>
              <a:t>Mesleklerin popüler, yüksek kazançlı </a:t>
            </a:r>
            <a:r>
              <a:rPr lang="tr-TR" dirty="0"/>
              <a:t>ve iş olanaklarının fazla</a:t>
            </a:r>
          </a:p>
          <a:p>
            <a:pPr marL="0" indent="0">
              <a:buNone/>
            </a:pPr>
            <a:r>
              <a:rPr lang="tr-TR" dirty="0"/>
              <a:t>olması gibi nedenler çocuklarınızın bu mesleklere</a:t>
            </a:r>
          </a:p>
          <a:p>
            <a:pPr marL="0" indent="0">
              <a:buNone/>
            </a:pPr>
            <a:r>
              <a:rPr lang="tr-TR" dirty="0"/>
              <a:t>yöneltilmesi için %100 yeterli ve geçerli bir sebep </a:t>
            </a:r>
            <a:r>
              <a:rPr lang="tr-TR" dirty="0" smtClean="0"/>
              <a:t>değildir.</a:t>
            </a:r>
            <a:endParaRPr lang="tr-TR" dirty="0"/>
          </a:p>
        </p:txBody>
      </p:sp>
    </p:spTree>
    <p:extLst>
      <p:ext uri="{BB962C8B-B14F-4D97-AF65-F5344CB8AC3E}">
        <p14:creationId xmlns:p14="http://schemas.microsoft.com/office/powerpoint/2010/main" val="1666542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49048" y="2382572"/>
            <a:ext cx="8911687" cy="1280890"/>
          </a:xfrm>
        </p:spPr>
        <p:txBody>
          <a:bodyPr/>
          <a:lstStyle/>
          <a:p>
            <a:r>
              <a:rPr lang="tr-TR" dirty="0" smtClean="0">
                <a:solidFill>
                  <a:srgbClr val="FF0000"/>
                </a:solidFill>
              </a:rPr>
              <a:t>BİZİ DİNLEDİĞİNİZ İÇİN TEŞEKKÜRLER…</a:t>
            </a:r>
            <a:endParaRPr lang="tr-TR" dirty="0">
              <a:solidFill>
                <a:srgbClr val="FF0000"/>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630" y="3311317"/>
            <a:ext cx="4407877" cy="3349680"/>
          </a:xfrm>
          <a:prstGeom prst="rect">
            <a:avLst/>
          </a:prstGeom>
        </p:spPr>
      </p:pic>
    </p:spTree>
    <p:extLst>
      <p:ext uri="{BB962C8B-B14F-4D97-AF65-F5344CB8AC3E}">
        <p14:creationId xmlns:p14="http://schemas.microsoft.com/office/powerpoint/2010/main" val="475836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72377" y="710315"/>
            <a:ext cx="8915400" cy="3777622"/>
          </a:xfrm>
        </p:spPr>
        <p:txBody>
          <a:bodyPr>
            <a:normAutofit/>
          </a:bodyPr>
          <a:lstStyle/>
          <a:p>
            <a:pPr algn="ctr"/>
            <a:r>
              <a:rPr lang="tr-TR" sz="2000" dirty="0"/>
              <a:t>Anne baba olarak geleceğe yönelik en değerli yatırımlarımız çocuklarımızdır. Çok sevdiğimiz çocuklarımız için her şeyin en iyisini en güzelini isteriz. Bu istekle daha çocuklarımız doğmadan onlarla ilgili önemli kararlar alırız ve büyüyünce hangi mesleği seçeceğine ilişkin hayaller kurarız. En iyi çocuk bizim olacaktır, en güzel, en başarılı, en akıllı, en mutlu….. Hatta an gelir kendimizden bile vazgeçeriz onlar için…. Bir motif gibi sabırla, özveriyle, emekle işleriz onları…. Onlar bizim çocuklarımızdır… </a:t>
            </a:r>
          </a:p>
        </p:txBody>
      </p:sp>
    </p:spTree>
    <p:extLst>
      <p:ext uri="{BB962C8B-B14F-4D97-AF65-F5344CB8AC3E}">
        <p14:creationId xmlns:p14="http://schemas.microsoft.com/office/powerpoint/2010/main" val="3105393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solidFill>
                  <a:srgbClr val="FF0000"/>
                </a:solidFill>
              </a:rPr>
              <a:t>MESLEKİ GELİŞİM SÜRECİNDE VE BİR MESLEĞE YÖNELMEDE AİLE NEDEN </a:t>
            </a:r>
            <a:r>
              <a:rPr lang="tr-TR" dirty="0" smtClean="0">
                <a:solidFill>
                  <a:srgbClr val="FF0000"/>
                </a:solidFill>
              </a:rPr>
              <a:t>ÖNEMLİDİR? </a:t>
            </a:r>
            <a:endParaRPr lang="tr-TR" dirty="0">
              <a:solidFill>
                <a:srgbClr val="FF0000"/>
              </a:solidFill>
            </a:endParaRPr>
          </a:p>
        </p:txBody>
      </p:sp>
      <p:sp>
        <p:nvSpPr>
          <p:cNvPr id="3" name="İçerik Yer Tutucusu 2"/>
          <p:cNvSpPr>
            <a:spLocks noGrp="1"/>
          </p:cNvSpPr>
          <p:nvPr>
            <p:ph idx="1"/>
          </p:nvPr>
        </p:nvSpPr>
        <p:spPr>
          <a:xfrm>
            <a:off x="2592925" y="2189259"/>
            <a:ext cx="8915400" cy="3777622"/>
          </a:xfrm>
        </p:spPr>
        <p:txBody>
          <a:bodyPr/>
          <a:lstStyle/>
          <a:p>
            <a:pPr marL="0" indent="0" algn="ctr">
              <a:buNone/>
            </a:pPr>
            <a:r>
              <a:rPr lang="tr-TR" dirty="0"/>
              <a:t>Çünkü anne ve babalar:</a:t>
            </a:r>
          </a:p>
          <a:p>
            <a:pPr marL="0" indent="0">
              <a:buNone/>
            </a:pPr>
            <a:r>
              <a:rPr lang="tr-TR" dirty="0">
                <a:solidFill>
                  <a:srgbClr val="FF0000"/>
                </a:solidFill>
              </a:rPr>
              <a:t>►</a:t>
            </a:r>
            <a:r>
              <a:rPr lang="tr-TR" dirty="0"/>
              <a:t> Gözlemleri ve görüşleri ile çocuklarının bir mesleği</a:t>
            </a:r>
          </a:p>
          <a:p>
            <a:pPr marL="0" indent="0">
              <a:buNone/>
            </a:pPr>
            <a:r>
              <a:rPr lang="tr-TR" dirty="0"/>
              <a:t>seçmelerini kolaylaştırıcı ve destekleyicidir.</a:t>
            </a:r>
          </a:p>
          <a:p>
            <a:pPr marL="0" indent="0">
              <a:buNone/>
            </a:pPr>
            <a:r>
              <a:rPr lang="tr-TR" dirty="0"/>
              <a:t> </a:t>
            </a:r>
            <a:r>
              <a:rPr lang="tr-TR" dirty="0">
                <a:solidFill>
                  <a:srgbClr val="FF0000"/>
                </a:solidFill>
              </a:rPr>
              <a:t>►</a:t>
            </a:r>
            <a:r>
              <a:rPr lang="tr-TR" dirty="0"/>
              <a:t> Aile içinde verdikleri mesajlarla çocuklarının</a:t>
            </a:r>
          </a:p>
          <a:p>
            <a:pPr marL="0" indent="0">
              <a:buNone/>
            </a:pPr>
            <a:r>
              <a:rPr lang="tr-TR" dirty="0"/>
              <a:t> meslekleri keşfetmelerine ve tanımalarına</a:t>
            </a:r>
          </a:p>
          <a:p>
            <a:pPr marL="0" indent="0">
              <a:buNone/>
            </a:pPr>
            <a:r>
              <a:rPr lang="tr-TR" dirty="0"/>
              <a:t> yardımcı olurlar.</a:t>
            </a:r>
          </a:p>
          <a:p>
            <a:pPr marL="0" indent="0">
              <a:buNone/>
            </a:pPr>
            <a:r>
              <a:rPr lang="tr-TR" dirty="0"/>
              <a:t> </a:t>
            </a:r>
            <a:r>
              <a:rPr lang="tr-TR" dirty="0">
                <a:solidFill>
                  <a:srgbClr val="FF0000"/>
                </a:solidFill>
              </a:rPr>
              <a:t>►</a:t>
            </a:r>
            <a:r>
              <a:rPr lang="tr-TR" dirty="0"/>
              <a:t> Çocuklarının ilgi, yetenek ve mesleki değerleri</a:t>
            </a:r>
          </a:p>
          <a:p>
            <a:pPr marL="0" indent="0">
              <a:buNone/>
            </a:pPr>
            <a:r>
              <a:rPr lang="tr-TR" dirty="0"/>
              <a:t> ile meslekler arasındaki ilişkileri anlamalarında</a:t>
            </a:r>
          </a:p>
          <a:p>
            <a:pPr marL="0" indent="0">
              <a:buNone/>
            </a:pPr>
            <a:r>
              <a:rPr lang="tr-TR" dirty="0"/>
              <a:t> önemli bir rol oynarlar. </a:t>
            </a:r>
            <a:endParaRPr lang="tr-TR" dirty="0" smtClean="0"/>
          </a:p>
          <a:p>
            <a:pPr marL="0" indent="0">
              <a:buNone/>
            </a:pPr>
            <a:endParaRPr lang="tr-TR" dirty="0"/>
          </a:p>
        </p:txBody>
      </p:sp>
    </p:spTree>
    <p:extLst>
      <p:ext uri="{BB962C8B-B14F-4D97-AF65-F5344CB8AC3E}">
        <p14:creationId xmlns:p14="http://schemas.microsoft.com/office/powerpoint/2010/main" val="1999890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solidFill>
                  <a:srgbClr val="FF0000"/>
                </a:solidFill>
              </a:rPr>
              <a:t>►</a:t>
            </a:r>
            <a:r>
              <a:rPr lang="tr-TR" dirty="0"/>
              <a:t>Çocuklarının özelliklerine uygun eğitim-öğretim ortamını hazırlamada önemli rol oynarlar. </a:t>
            </a:r>
            <a:endParaRPr lang="tr-TR" dirty="0" smtClean="0"/>
          </a:p>
          <a:p>
            <a:pPr marL="0" indent="0">
              <a:buNone/>
            </a:pPr>
            <a:r>
              <a:rPr lang="tr-TR" dirty="0" smtClean="0">
                <a:solidFill>
                  <a:srgbClr val="FF0000"/>
                </a:solidFill>
              </a:rPr>
              <a:t>►</a:t>
            </a:r>
            <a:r>
              <a:rPr lang="tr-TR" dirty="0" smtClean="0"/>
              <a:t> </a:t>
            </a:r>
            <a:r>
              <a:rPr lang="tr-TR" dirty="0"/>
              <a:t>Bir işte çalışmanın gereği ve öneminin farkına varmalarını sağlamak için çocuklarına model olurlar. </a:t>
            </a:r>
            <a:endParaRPr lang="tr-TR" dirty="0" smtClean="0"/>
          </a:p>
          <a:p>
            <a:pPr marL="0" indent="0">
              <a:buNone/>
            </a:pPr>
            <a:r>
              <a:rPr lang="tr-TR" dirty="0" smtClean="0">
                <a:solidFill>
                  <a:srgbClr val="FF0000"/>
                </a:solidFill>
              </a:rPr>
              <a:t>►</a:t>
            </a:r>
            <a:r>
              <a:rPr lang="tr-TR" dirty="0" smtClean="0"/>
              <a:t> Çocuk </a:t>
            </a:r>
            <a:r>
              <a:rPr lang="tr-TR" dirty="0"/>
              <a:t>ve gençlerin mesleklere, eğitim-iş hayatı ve çalışmaya ilişkin olumlu ya da olumsuz tutum geliştirmelerine yol açarlar.</a:t>
            </a:r>
          </a:p>
        </p:txBody>
      </p:sp>
    </p:spTree>
    <p:extLst>
      <p:ext uri="{BB962C8B-B14F-4D97-AF65-F5344CB8AC3E}">
        <p14:creationId xmlns:p14="http://schemas.microsoft.com/office/powerpoint/2010/main" val="3849760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EBEVEYN BEKLENTİLERİ</a:t>
            </a:r>
            <a:endParaRPr lang="tr-TR" dirty="0">
              <a:solidFill>
                <a:srgbClr val="FF0000"/>
              </a:solidFill>
            </a:endParaRPr>
          </a:p>
        </p:txBody>
      </p:sp>
      <p:sp>
        <p:nvSpPr>
          <p:cNvPr id="3" name="İçerik Yer Tutucusu 2"/>
          <p:cNvSpPr>
            <a:spLocks noGrp="1"/>
          </p:cNvSpPr>
          <p:nvPr>
            <p:ph idx="1"/>
          </p:nvPr>
        </p:nvSpPr>
        <p:spPr>
          <a:xfrm>
            <a:off x="3864334" y="2480806"/>
            <a:ext cx="7640278" cy="3430415"/>
          </a:xfrm>
        </p:spPr>
        <p:txBody>
          <a:bodyPr/>
          <a:lstStyle/>
          <a:p>
            <a:r>
              <a:rPr lang="tr-TR" dirty="0"/>
              <a:t>Aile gücünün devamını getirmek,</a:t>
            </a:r>
          </a:p>
          <a:p>
            <a:r>
              <a:rPr lang="tr-TR" dirty="0"/>
              <a:t>• Hayallerini gerçekleştirmek,</a:t>
            </a:r>
          </a:p>
          <a:p>
            <a:r>
              <a:rPr lang="tr-TR" dirty="0"/>
              <a:t>• Çabalarının boşa gitmediğini görmek,</a:t>
            </a:r>
          </a:p>
          <a:p>
            <a:r>
              <a:rPr lang="tr-TR" dirty="0"/>
              <a:t>• Onun için yaptıklarının karşılığını görmek,</a:t>
            </a:r>
          </a:p>
          <a:p>
            <a:r>
              <a:rPr lang="tr-TR" dirty="0"/>
              <a:t>• Onu görmek istediği gibi görmek,</a:t>
            </a:r>
          </a:p>
          <a:p>
            <a:r>
              <a:rPr lang="tr-TR" dirty="0"/>
              <a:t>• Kendi gücüyle kıyaslamak.</a:t>
            </a:r>
          </a:p>
          <a:p>
            <a:pPr marL="0" indent="0">
              <a:buNone/>
            </a:pP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73371" y="3577954"/>
            <a:ext cx="2398776" cy="3121152"/>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5918" y="1536169"/>
            <a:ext cx="2659844" cy="2659844"/>
          </a:xfrm>
          <a:prstGeom prst="rect">
            <a:avLst/>
          </a:prstGeom>
        </p:spPr>
      </p:pic>
    </p:spTree>
    <p:extLst>
      <p:ext uri="{BB962C8B-B14F-4D97-AF65-F5344CB8AC3E}">
        <p14:creationId xmlns:p14="http://schemas.microsoft.com/office/powerpoint/2010/main" val="3219707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ÇOCUĞUN BEKLENTİLERİ</a:t>
            </a:r>
            <a:endParaRPr lang="tr-TR" dirty="0">
              <a:solidFill>
                <a:srgbClr val="FF0000"/>
              </a:solidFill>
            </a:endParaRPr>
          </a:p>
        </p:txBody>
      </p:sp>
      <p:sp>
        <p:nvSpPr>
          <p:cNvPr id="3" name="İçerik Yer Tutucusu 2"/>
          <p:cNvSpPr>
            <a:spLocks noGrp="1"/>
          </p:cNvSpPr>
          <p:nvPr>
            <p:ph idx="1"/>
          </p:nvPr>
        </p:nvSpPr>
        <p:spPr/>
        <p:txBody>
          <a:bodyPr/>
          <a:lstStyle/>
          <a:p>
            <a:r>
              <a:rPr lang="tr-TR" dirty="0"/>
              <a:t>• Kendi bağımsızlığını yaratmak,</a:t>
            </a:r>
          </a:p>
          <a:p>
            <a:r>
              <a:rPr lang="tr-TR" dirty="0"/>
              <a:t>• Bireysel kimliğini bulmak,</a:t>
            </a:r>
          </a:p>
          <a:p>
            <a:r>
              <a:rPr lang="tr-TR" dirty="0"/>
              <a:t>• Toplumsal kimliğini bulmak,</a:t>
            </a:r>
          </a:p>
          <a:p>
            <a:r>
              <a:rPr lang="tr-TR" dirty="0"/>
              <a:t>• Anne babadan farklı olmak,</a:t>
            </a:r>
          </a:p>
          <a:p>
            <a:r>
              <a:rPr lang="tr-TR" dirty="0"/>
              <a:t>• Hayatını düzenleme gücü kazanmak,</a:t>
            </a:r>
          </a:p>
          <a:p>
            <a:r>
              <a:rPr lang="tr-TR" dirty="0"/>
              <a:t>• Kendini toplum içinde sınamak,</a:t>
            </a:r>
          </a:p>
          <a:p>
            <a:r>
              <a:rPr lang="tr-TR" dirty="0"/>
              <a:t>• Yarışmak ve Kazanmaktır.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5623" y="1499362"/>
            <a:ext cx="4280772" cy="5046097"/>
          </a:xfrm>
          <a:prstGeom prst="rect">
            <a:avLst/>
          </a:prstGeom>
        </p:spPr>
      </p:pic>
    </p:spTree>
    <p:extLst>
      <p:ext uri="{BB962C8B-B14F-4D97-AF65-F5344CB8AC3E}">
        <p14:creationId xmlns:p14="http://schemas.microsoft.com/office/powerpoint/2010/main" val="1758162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1600" dirty="0">
                <a:solidFill>
                  <a:srgbClr val="000000"/>
                </a:solidFill>
                <a:latin typeface="Calibri" panose="020F0502020204030204" pitchFamily="34" charset="0"/>
              </a:rPr>
              <a:t/>
            </a:r>
            <a:br>
              <a:rPr lang="tr-TR" sz="1600" dirty="0">
                <a:solidFill>
                  <a:srgbClr val="000000"/>
                </a:solidFill>
                <a:latin typeface="Calibri" panose="020F0502020204030204" pitchFamily="34" charset="0"/>
              </a:rPr>
            </a:br>
            <a:r>
              <a:rPr lang="tr-TR" dirty="0">
                <a:solidFill>
                  <a:srgbClr val="FF0000"/>
                </a:solidFill>
                <a:latin typeface="Calibri" panose="020F0502020204030204" pitchFamily="34" charset="0"/>
              </a:rPr>
              <a:t>SİZİN İSTEDİĞİNİZ GELECEK ÇOCUĞUNUZUN İSTEDİĞİ GELECEK Mİ? </a:t>
            </a:r>
            <a:endParaRPr lang="tr-TR" dirty="0">
              <a:solidFill>
                <a:srgbClr val="FF0000"/>
              </a:solidFill>
            </a:endParaRPr>
          </a:p>
        </p:txBody>
      </p:sp>
      <p:sp>
        <p:nvSpPr>
          <p:cNvPr id="3" name="İçerik Yer Tutucusu 2"/>
          <p:cNvSpPr>
            <a:spLocks noGrp="1"/>
          </p:cNvSpPr>
          <p:nvPr>
            <p:ph idx="1"/>
          </p:nvPr>
        </p:nvSpPr>
        <p:spPr>
          <a:xfrm>
            <a:off x="1385642" y="1905000"/>
            <a:ext cx="8915400" cy="3777622"/>
          </a:xfrm>
        </p:spPr>
        <p:txBody>
          <a:bodyPr>
            <a:normAutofit lnSpcReduction="10000"/>
          </a:bodyPr>
          <a:lstStyle/>
          <a:p>
            <a:endParaRPr lang="tr-TR" dirty="0"/>
          </a:p>
          <a:p>
            <a:endParaRPr lang="tr-TR" dirty="0"/>
          </a:p>
          <a:p>
            <a:r>
              <a:rPr lang="tr-TR" dirty="0"/>
              <a:t>•Ana babalar bazen “çocuklarının iyiliği ve mutluluğu için kendi hayallerini çocuklarının gerçekleştirmesini isteyebilirler. Sık sık duyduğumuz “ben …. olamadım, çocuğum olsun” düşüncesi, yeterli potansiyeli olmayan bir çocuk için mutsuzluk kaynağı olabilir. </a:t>
            </a:r>
          </a:p>
          <a:p>
            <a:r>
              <a:rPr lang="tr-TR" dirty="0"/>
              <a:t>•Çocuklarınızın geleceğe ilişkin planlarını dikkate alın, </a:t>
            </a:r>
          </a:p>
          <a:p>
            <a:r>
              <a:rPr lang="tr-TR" dirty="0"/>
              <a:t>•Yapamayacakları ve hiç ilgilenmedikleri konularda </a:t>
            </a:r>
          </a:p>
          <a:p>
            <a:r>
              <a:rPr lang="tr-TR" dirty="0"/>
              <a:t>onları zorlamayın. Örneğin; matematik ve fen </a:t>
            </a:r>
          </a:p>
          <a:p>
            <a:r>
              <a:rPr lang="tr-TR" dirty="0"/>
              <a:t>derslerinde başarılı olamayan bir çocuğun mühendis veya </a:t>
            </a:r>
          </a:p>
          <a:p>
            <a:r>
              <a:rPr lang="tr-TR" dirty="0"/>
              <a:t>doktor olması konusunda zorlanmaması gerektiği gibi. </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72242" y="3477689"/>
            <a:ext cx="3657600" cy="3310128"/>
          </a:xfrm>
          <a:prstGeom prst="rect">
            <a:avLst/>
          </a:prstGeom>
        </p:spPr>
      </p:pic>
    </p:spTree>
    <p:extLst>
      <p:ext uri="{BB962C8B-B14F-4D97-AF65-F5344CB8AC3E}">
        <p14:creationId xmlns:p14="http://schemas.microsoft.com/office/powerpoint/2010/main" val="3049399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dirty="0">
                <a:solidFill>
                  <a:srgbClr val="FF0000"/>
                </a:solidFill>
              </a:rPr>
              <a:t>ANNE BABALARIN GÖREVLERİ </a:t>
            </a:r>
          </a:p>
        </p:txBody>
      </p:sp>
      <p:sp>
        <p:nvSpPr>
          <p:cNvPr id="3" name="İçerik Yer Tutucusu 2"/>
          <p:cNvSpPr>
            <a:spLocks noGrp="1"/>
          </p:cNvSpPr>
          <p:nvPr>
            <p:ph idx="1"/>
          </p:nvPr>
        </p:nvSpPr>
        <p:spPr>
          <a:xfrm>
            <a:off x="1141047" y="1711569"/>
            <a:ext cx="10363566" cy="4199653"/>
          </a:xfrm>
        </p:spPr>
        <p:txBody>
          <a:bodyPr>
            <a:normAutofit lnSpcReduction="10000"/>
          </a:bodyPr>
          <a:lstStyle/>
          <a:p>
            <a:pPr marL="0" indent="0">
              <a:buNone/>
            </a:pPr>
            <a:r>
              <a:rPr lang="tr-TR" dirty="0"/>
              <a:t>•Önemli olan çocuğun neler yapabileceğini belirleyip ondan o ölçüde başarı beklemektir.</a:t>
            </a:r>
          </a:p>
          <a:p>
            <a:pPr marL="0" indent="0">
              <a:buNone/>
            </a:pPr>
            <a:r>
              <a:rPr lang="tr-TR" dirty="0"/>
              <a:t>•Çocuğunuzu kendine güvenen, başarılı ve mutlu</a:t>
            </a:r>
          </a:p>
          <a:p>
            <a:pPr marL="0" indent="0">
              <a:buNone/>
            </a:pPr>
            <a:r>
              <a:rPr lang="tr-TR" dirty="0"/>
              <a:t>bir birey olarak yetiştirmek istiyorsanız onu</a:t>
            </a:r>
          </a:p>
          <a:p>
            <a:pPr marL="0" indent="0">
              <a:buNone/>
            </a:pPr>
            <a:r>
              <a:rPr lang="tr-TR" dirty="0"/>
              <a:t>karşılaştığı zorlukları aşması için desteklemelisiniz.</a:t>
            </a:r>
          </a:p>
          <a:p>
            <a:pPr marL="0" indent="0">
              <a:buNone/>
            </a:pPr>
            <a:r>
              <a:rPr lang="tr-TR" dirty="0"/>
              <a:t>•Aileler seçenekleri görmesinde çocuklarına</a:t>
            </a:r>
          </a:p>
          <a:p>
            <a:pPr marL="0" indent="0">
              <a:buNone/>
            </a:pPr>
            <a:r>
              <a:rPr lang="tr-TR" dirty="0"/>
              <a:t>yardımcı olmalı ancak seçimi ve kararı çocuklarına bırakmalıdır</a:t>
            </a:r>
            <a:r>
              <a:rPr lang="tr-TR" dirty="0" smtClean="0"/>
              <a:t>.</a:t>
            </a:r>
          </a:p>
          <a:p>
            <a:pPr marL="0" indent="0">
              <a:buNone/>
            </a:pPr>
            <a:r>
              <a:rPr lang="tr-TR" dirty="0"/>
              <a:t>•Kendi geleceği için çaba harcamasına ve uygun alanı </a:t>
            </a:r>
            <a:endParaRPr lang="tr-TR" dirty="0" smtClean="0"/>
          </a:p>
          <a:p>
            <a:pPr marL="0" indent="0">
              <a:buNone/>
            </a:pPr>
            <a:r>
              <a:rPr lang="tr-TR" dirty="0" smtClean="0"/>
              <a:t>keşfetmesine </a:t>
            </a:r>
            <a:r>
              <a:rPr lang="tr-TR" dirty="0"/>
              <a:t>fırsat tanımak,</a:t>
            </a:r>
          </a:p>
          <a:p>
            <a:pPr marL="0" indent="0">
              <a:buNone/>
            </a:pPr>
            <a:r>
              <a:rPr lang="tr-TR" dirty="0"/>
              <a:t>•Deneyimlerimizi çocuklarımızın önlerindeki</a:t>
            </a:r>
          </a:p>
          <a:p>
            <a:pPr marL="0" indent="0">
              <a:buNone/>
            </a:pPr>
            <a:r>
              <a:rPr lang="tr-TR" dirty="0"/>
              <a:t>engelleri, kaldırarak, bilgiye ulaşma yolların</a:t>
            </a:r>
          </a:p>
          <a:p>
            <a:pPr marL="0" indent="0">
              <a:buNone/>
            </a:pPr>
            <a:r>
              <a:rPr lang="tr-TR" dirty="0"/>
              <a:t>göstermede kullanmak</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89460" y="3173597"/>
            <a:ext cx="2473023" cy="2473023"/>
          </a:xfrm>
          <a:prstGeom prst="rect">
            <a:avLst/>
          </a:prstGeom>
        </p:spPr>
      </p:pic>
    </p:spTree>
    <p:extLst>
      <p:ext uri="{BB962C8B-B14F-4D97-AF65-F5344CB8AC3E}">
        <p14:creationId xmlns:p14="http://schemas.microsoft.com/office/powerpoint/2010/main" val="1274522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1397" y="1250462"/>
            <a:ext cx="3475526" cy="4965560"/>
          </a:xfrm>
        </p:spPr>
        <p:txBody>
          <a:bodyPr/>
          <a:lstStyle/>
          <a:p>
            <a:endParaRPr lang="tr-TR" dirty="0"/>
          </a:p>
          <a:p>
            <a:r>
              <a:rPr lang="tr-TR" dirty="0"/>
              <a:t>Ancak kararı çocuğa bırakmanın, karar anında </a:t>
            </a:r>
            <a:r>
              <a:rPr lang="tr-TR" dirty="0" smtClean="0"/>
              <a:t>çocuğu </a:t>
            </a:r>
            <a:r>
              <a:rPr lang="tr-TR" dirty="0"/>
              <a:t>yalnız bırakmak olmadığı unutulmamalıdır. </a:t>
            </a:r>
          </a:p>
          <a:p>
            <a:r>
              <a:rPr lang="tr-TR" dirty="0"/>
              <a:t>Meslek seçimi konusunda yol gösterilebilir, </a:t>
            </a:r>
            <a:r>
              <a:rPr lang="tr-TR" dirty="0" smtClean="0"/>
              <a:t>fikrinizi </a:t>
            </a:r>
            <a:r>
              <a:rPr lang="tr-TR" dirty="0"/>
              <a:t>söyleyebilirsiniz ama son kararı </a:t>
            </a:r>
            <a:r>
              <a:rPr lang="tr-TR" dirty="0" smtClean="0"/>
              <a:t>siz </a:t>
            </a:r>
            <a:r>
              <a:rPr lang="tr-TR" dirty="0"/>
              <a:t>değil, çocuğunuz versin. </a:t>
            </a:r>
          </a:p>
        </p:txBody>
      </p:sp>
      <p:pic>
        <p:nvPicPr>
          <p:cNvPr id="4" name="Resim 3"/>
          <p:cNvPicPr>
            <a:picLocks noChangeAspect="1"/>
          </p:cNvPicPr>
          <p:nvPr/>
        </p:nvPicPr>
        <p:blipFill>
          <a:blip r:embed="rId2"/>
          <a:stretch>
            <a:fillRect/>
          </a:stretch>
        </p:blipFill>
        <p:spPr>
          <a:xfrm>
            <a:off x="6158522" y="1156117"/>
            <a:ext cx="5815379" cy="3873937"/>
          </a:xfrm>
          <a:prstGeom prst="rect">
            <a:avLst/>
          </a:prstGeom>
        </p:spPr>
      </p:pic>
    </p:spTree>
    <p:extLst>
      <p:ext uri="{BB962C8B-B14F-4D97-AF65-F5344CB8AC3E}">
        <p14:creationId xmlns:p14="http://schemas.microsoft.com/office/powerpoint/2010/main" val="318266978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108</TotalTime>
  <Words>742</Words>
  <Application>Microsoft Office PowerPoint</Application>
  <PresentationFormat>Geniş ekran</PresentationFormat>
  <Paragraphs>75</Paragraphs>
  <Slides>14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Century Gothic</vt:lpstr>
      <vt:lpstr>Wingdings 3</vt:lpstr>
      <vt:lpstr>Duman</vt:lpstr>
      <vt:lpstr>MESLEK SEÇİMİ SÜRECİNDE AİLENİN ROLÜ</vt:lpstr>
      <vt:lpstr>PowerPoint Sunusu</vt:lpstr>
      <vt:lpstr>MESLEKİ GELİŞİM SÜRECİNDE VE BİR MESLEĞE YÖNELMEDE AİLE NEDEN ÖNEMLİDİR? </vt:lpstr>
      <vt:lpstr>PowerPoint Sunusu</vt:lpstr>
      <vt:lpstr>EBEVEYN BEKLENTİLERİ</vt:lpstr>
      <vt:lpstr>ÇOCUĞUN BEKLENTİLERİ</vt:lpstr>
      <vt:lpstr> SİZİN İSTEDİĞİNİZ GELECEK ÇOCUĞUNUZUN İSTEDİĞİ GELECEK Mİ? </vt:lpstr>
      <vt:lpstr> ANNE BABALARIN GÖREVLERİ </vt:lpstr>
      <vt:lpstr>PowerPoint Sunusu</vt:lpstr>
      <vt:lpstr> ÇOCUĞUNUZA YAŞANTI ZENGİNLİĞİ KAZANDIRIN </vt:lpstr>
      <vt:lpstr> MESLEK SEÇİMİNDE BAZI OLUMSUZ ANNE VE BABA TUTUMLARI </vt:lpstr>
      <vt:lpstr>PowerPoint Sunusu</vt:lpstr>
      <vt:lpstr>PowerPoint Sunusu</vt:lpstr>
      <vt:lpstr>BİZİ DİNLEDİĞİNİZ İÇİN TEŞEKKÜRLER…</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MESLEKİ HEDEF BELİRLEME  VELİ SUNUMU</dc:title>
  <dc:creator>User</dc:creator>
  <cp:lastModifiedBy>User</cp:lastModifiedBy>
  <cp:revision>10</cp:revision>
  <dcterms:created xsi:type="dcterms:W3CDTF">2023-09-12T10:37:08Z</dcterms:created>
  <dcterms:modified xsi:type="dcterms:W3CDTF">2023-09-13T06:05:43Z</dcterms:modified>
</cp:coreProperties>
</file>